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8" r:id="rId3"/>
    <p:sldId id="259" r:id="rId4"/>
    <p:sldId id="261" r:id="rId5"/>
    <p:sldId id="262" r:id="rId6"/>
    <p:sldId id="263" r:id="rId7"/>
    <p:sldId id="264" r:id="rId8"/>
    <p:sldId id="265" r:id="rId9"/>
    <p:sldId id="266" r:id="rId10"/>
    <p:sldId id="267" r:id="rId11"/>
    <p:sldId id="269" r:id="rId12"/>
    <p:sldId id="268" r:id="rId13"/>
    <p:sldId id="270" r:id="rId14"/>
    <p:sldId id="271" r:id="rId15"/>
    <p:sldId id="272" r:id="rId16"/>
    <p:sldId id="257" r:id="rId17"/>
  </p:sldIdLst>
  <p:sldSz cx="9144000" cy="5143500" type="screen16x9"/>
  <p:notesSz cx="6858000" cy="9144000"/>
  <p:embeddedFontLst>
    <p:embeddedFont>
      <p:font typeface="Montserrat"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76" autoAdjust="0"/>
  </p:normalViewPr>
  <p:slideViewPr>
    <p:cSldViewPr snapToGrid="0">
      <p:cViewPr>
        <p:scale>
          <a:sx n="109" d="100"/>
          <a:sy n="109" d="100"/>
        </p:scale>
        <p:origin x="-246" y="-7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1353749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           Capstone </a:t>
            </a:r>
            <a:r>
              <a:rPr lang="en-GB" sz="4200" b="1" dirty="0" smtClean="0">
                <a:solidFill>
                  <a:srgbClr val="CC0000"/>
                </a:solidFill>
                <a:latin typeface="Montserrat"/>
                <a:ea typeface="Montserrat"/>
                <a:cs typeface="Montserrat"/>
                <a:sym typeface="Montserrat"/>
              </a:rPr>
              <a:t>Project-2</a:t>
            </a:r>
            <a:endParaRPr sz="4200" b="1" dirty="0">
              <a:solidFill>
                <a:srgbClr val="CC0000"/>
              </a:solidFill>
              <a:latin typeface="Montserrat"/>
              <a:ea typeface="Montserrat"/>
              <a:cs typeface="Montserrat"/>
              <a:sym typeface="Montserrat"/>
            </a:endParaRPr>
          </a:p>
          <a:p>
            <a:pPr lvl="0"/>
            <a:r>
              <a:rPr lang="en-IN" sz="3600" b="1" dirty="0" smtClean="0">
                <a:solidFill>
                  <a:schemeClr val="lt1"/>
                </a:solidFill>
                <a:latin typeface="Montserrat"/>
                <a:ea typeface="Montserrat"/>
                <a:cs typeface="Montserrat"/>
                <a:sym typeface="Montserrat"/>
              </a:rPr>
              <a:t>Appliance Energy Prediction</a:t>
            </a:r>
            <a:br>
              <a:rPr lang="en-IN" sz="3600" b="1" dirty="0" smtClean="0">
                <a:solidFill>
                  <a:schemeClr val="lt1"/>
                </a:solidFill>
                <a:latin typeface="Montserrat"/>
                <a:ea typeface="Montserrat"/>
                <a:cs typeface="Montserrat"/>
                <a:sym typeface="Montserrat"/>
              </a:rPr>
            </a:br>
            <a:r>
              <a:rPr lang="en-IN" sz="3600" b="1" dirty="0" smtClean="0">
                <a:solidFill>
                  <a:schemeClr val="lt1"/>
                </a:solidFill>
                <a:latin typeface="Montserrat"/>
                <a:ea typeface="Montserrat"/>
                <a:cs typeface="Montserrat"/>
                <a:sym typeface="Montserrat"/>
              </a:rPr>
              <a:t/>
            </a:r>
            <a:br>
              <a:rPr lang="en-IN" sz="3600" b="1" dirty="0" smtClean="0">
                <a:solidFill>
                  <a:schemeClr val="lt1"/>
                </a:solidFill>
                <a:latin typeface="Montserrat"/>
                <a:ea typeface="Montserrat"/>
                <a:cs typeface="Montserrat"/>
                <a:sym typeface="Montserrat"/>
              </a:rPr>
            </a:br>
            <a:r>
              <a:rPr lang="en-IN" sz="1800" b="1" dirty="0" smtClean="0">
                <a:solidFill>
                  <a:schemeClr val="lt1"/>
                </a:solidFill>
                <a:latin typeface="Montserrat"/>
                <a:ea typeface="Montserrat"/>
                <a:cs typeface="Montserrat"/>
                <a:sym typeface="Montserrat"/>
              </a:rPr>
              <a:t>Presented By:</a:t>
            </a:r>
            <a:br>
              <a:rPr lang="en-IN" sz="1800" b="1" dirty="0" smtClean="0">
                <a:solidFill>
                  <a:schemeClr val="lt1"/>
                </a:solidFill>
                <a:latin typeface="Montserrat"/>
                <a:ea typeface="Montserrat"/>
                <a:cs typeface="Montserrat"/>
                <a:sym typeface="Montserrat"/>
              </a:rPr>
            </a:br>
            <a:r>
              <a:rPr lang="en-IN" sz="1800" b="1" dirty="0" err="1" smtClean="0">
                <a:solidFill>
                  <a:schemeClr val="lt1"/>
                </a:solidFill>
                <a:latin typeface="Montserrat"/>
                <a:ea typeface="Montserrat"/>
                <a:cs typeface="Montserrat"/>
                <a:sym typeface="Montserrat"/>
              </a:rPr>
              <a:t>Sandeep</a:t>
            </a:r>
            <a:r>
              <a:rPr lang="en-IN" sz="1800" b="1" dirty="0" smtClean="0">
                <a:solidFill>
                  <a:schemeClr val="lt1"/>
                </a:solidFill>
                <a:latin typeface="Montserrat"/>
                <a:ea typeface="Montserrat"/>
                <a:cs typeface="Montserrat"/>
                <a:sym typeface="Montserrat"/>
              </a:rPr>
              <a:t> R</a:t>
            </a:r>
            <a:endParaRPr sz="18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515" y="61848"/>
            <a:ext cx="8520600" cy="572700"/>
          </a:xfrm>
        </p:spPr>
        <p:txBody>
          <a:bodyPr/>
          <a:lstStyle/>
          <a:p>
            <a:r>
              <a:rPr lang="en-US" dirty="0" smtClean="0"/>
              <a:t>Distribution of Variables using Histogram</a:t>
            </a:r>
            <a:endParaRPr lang="en-IN" dirty="0"/>
          </a:p>
        </p:txBody>
      </p:sp>
      <p:sp>
        <p:nvSpPr>
          <p:cNvPr id="3" name="Text Placeholder 2"/>
          <p:cNvSpPr>
            <a:spLocks noGrp="1"/>
          </p:cNvSpPr>
          <p:nvPr>
            <p:ph type="body" idx="1"/>
          </p:nvPr>
        </p:nvSpPr>
        <p:spPr/>
        <p:txBody>
          <a:bodyPr/>
          <a:lstStyle/>
          <a:p>
            <a:r>
              <a:rPr lang="en-US" dirty="0" smtClean="0"/>
              <a:t> </a:t>
            </a:r>
            <a:endParaRPr lang="en-IN" dirty="0"/>
          </a:p>
        </p:txBody>
      </p:sp>
      <p:pic>
        <p:nvPicPr>
          <p:cNvPr id="6146" name="Picture 2" descr="C:\Users\SANDE\Downloads\histogram.png"/>
          <p:cNvPicPr>
            <a:picLocks noChangeAspect="1" noChangeArrowheads="1"/>
          </p:cNvPicPr>
          <p:nvPr/>
        </p:nvPicPr>
        <p:blipFill rotWithShape="1">
          <a:blip r:embed="rId2">
            <a:extLst>
              <a:ext uri="{28A0092B-C50C-407E-A947-70E740481C1C}">
                <a14:useLocalDpi xmlns:a14="http://schemas.microsoft.com/office/drawing/2010/main" val="0"/>
              </a:ext>
            </a:extLst>
          </a:blip>
          <a:srcRect l="8498" t="6956" r="8751" b="9565"/>
          <a:stretch/>
        </p:blipFill>
        <p:spPr bwMode="auto">
          <a:xfrm>
            <a:off x="78377" y="557347"/>
            <a:ext cx="8700453" cy="4084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816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Dependent Variable[Target Variable]</a:t>
            </a:r>
            <a:endParaRPr lang="en-IN" dirty="0"/>
          </a:p>
        </p:txBody>
      </p:sp>
      <p:sp>
        <p:nvSpPr>
          <p:cNvPr id="3" name="Text Placeholder 2"/>
          <p:cNvSpPr>
            <a:spLocks noGrp="1"/>
          </p:cNvSpPr>
          <p:nvPr>
            <p:ph type="body" idx="1"/>
          </p:nvPr>
        </p:nvSpPr>
        <p:spPr/>
        <p:txBody>
          <a:bodyPr/>
          <a:lstStyle/>
          <a:p>
            <a:pPr marL="114300" indent="0">
              <a:buNone/>
            </a:pPr>
            <a:r>
              <a:rPr lang="en-US" dirty="0" smtClean="0"/>
              <a:t> </a:t>
            </a:r>
            <a:endParaRPr lang="en-I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764" y="1325470"/>
            <a:ext cx="5533209" cy="2836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8693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Selection</a:t>
            </a:r>
            <a:endParaRPr lang="en-IN" dirty="0"/>
          </a:p>
        </p:txBody>
      </p:sp>
      <p:sp>
        <p:nvSpPr>
          <p:cNvPr id="3" name="Text Placeholder 2"/>
          <p:cNvSpPr>
            <a:spLocks noGrp="1"/>
          </p:cNvSpPr>
          <p:nvPr>
            <p:ph type="body" idx="1"/>
          </p:nvPr>
        </p:nvSpPr>
        <p:spPr/>
        <p:txBody>
          <a:bodyPr/>
          <a:lstStyle/>
          <a:p>
            <a:r>
              <a:rPr lang="en-US" dirty="0" smtClean="0"/>
              <a:t> </a:t>
            </a:r>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798" y="1300162"/>
            <a:ext cx="4067175" cy="220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1731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Predicted values of SVR</a:t>
            </a:r>
            <a:br>
              <a:rPr lang="en-IN" dirty="0"/>
            </a:br>
            <a:endParaRPr lang="en-IN" dirty="0"/>
          </a:p>
        </p:txBody>
      </p:sp>
      <p:sp>
        <p:nvSpPr>
          <p:cNvPr id="3" name="Text Placeholder 2"/>
          <p:cNvSpPr>
            <a:spLocks noGrp="1"/>
          </p:cNvSpPr>
          <p:nvPr>
            <p:ph type="body" idx="1"/>
          </p:nvPr>
        </p:nvSpPr>
        <p:spPr/>
        <p:txBody>
          <a:bodyPr/>
          <a:lstStyle/>
          <a:p>
            <a:r>
              <a:rPr lang="en-US" dirty="0" smtClean="0"/>
              <a:t> </a:t>
            </a:r>
            <a:endParaRPr lang="en-I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075" y="1285875"/>
            <a:ext cx="641985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7223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Predicted values of </a:t>
            </a:r>
            <a:r>
              <a:rPr lang="en-IN" dirty="0"/>
              <a:t>Linear Regression</a:t>
            </a:r>
            <a:br>
              <a:rPr lang="en-IN" dirty="0"/>
            </a:br>
            <a:endParaRPr lang="en-IN" dirty="0"/>
          </a:p>
        </p:txBody>
      </p:sp>
      <p:sp>
        <p:nvSpPr>
          <p:cNvPr id="3" name="Text Placeholder 2"/>
          <p:cNvSpPr>
            <a:spLocks noGrp="1"/>
          </p:cNvSpPr>
          <p:nvPr>
            <p:ph type="body" idx="1"/>
          </p:nvPr>
        </p:nvSpPr>
        <p:spPr/>
        <p:txBody>
          <a:bodyPr/>
          <a:lstStyle/>
          <a:p>
            <a:pPr marL="114300" indent="0">
              <a:buNone/>
            </a:pPr>
            <a:r>
              <a:rPr lang="en-US" dirty="0" smtClean="0"/>
              <a:t> </a:t>
            </a:r>
            <a:endParaRPr lang="en-IN"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319213"/>
            <a:ext cx="5791200"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9344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endParaRPr lang="en-IN" dirty="0"/>
          </a:p>
        </p:txBody>
      </p:sp>
      <p:sp>
        <p:nvSpPr>
          <p:cNvPr id="3" name="Text Placeholder 2"/>
          <p:cNvSpPr>
            <a:spLocks noGrp="1"/>
          </p:cNvSpPr>
          <p:nvPr>
            <p:ph type="body" idx="1"/>
          </p:nvPr>
        </p:nvSpPr>
        <p:spPr/>
        <p:txBody>
          <a:bodyPr/>
          <a:lstStyle/>
          <a:p>
            <a:r>
              <a:rPr lang="en-US" dirty="0" smtClean="0"/>
              <a:t> </a:t>
            </a:r>
            <a:endParaRPr lang="en-IN" dirty="0"/>
          </a:p>
        </p:txBody>
      </p:sp>
      <p:pic>
        <p:nvPicPr>
          <p:cNvPr id="11270" name="Picture 6" descr="PPT – Data Science Interview Questions and Answers PowerPoint presentation  | free to download - id: 86510a-OGEz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084" y="113210"/>
            <a:ext cx="4738641" cy="4750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704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pic>
        <p:nvPicPr>
          <p:cNvPr id="12290" name="Picture 2" descr="Thank You Ppt PowerPoint Presentation Model Elements - PowerPoint Templ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415" y="553946"/>
            <a:ext cx="5334000" cy="4000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Appliance Energy Consumption</a:t>
            </a:r>
            <a:endParaRPr lang="en-IN" dirty="0"/>
          </a:p>
        </p:txBody>
      </p:sp>
      <p:sp>
        <p:nvSpPr>
          <p:cNvPr id="3" name="Text Placeholder 2"/>
          <p:cNvSpPr>
            <a:spLocks noGrp="1"/>
          </p:cNvSpPr>
          <p:nvPr>
            <p:ph type="body" idx="1"/>
          </p:nvPr>
        </p:nvSpPr>
        <p:spPr/>
        <p:txBody>
          <a:bodyPr/>
          <a:lstStyle/>
          <a:p>
            <a:pPr>
              <a:buClr>
                <a:schemeClr val="accent2"/>
              </a:buClr>
              <a:buFont typeface="Arial" pitchFamily="34" charset="0"/>
              <a:buChar char="•"/>
            </a:pPr>
            <a:r>
              <a:rPr lang="en-US" dirty="0" smtClean="0">
                <a:solidFill>
                  <a:schemeClr val="accent2"/>
                </a:solidFill>
              </a:rPr>
              <a:t>Exploring Dataset</a:t>
            </a:r>
          </a:p>
          <a:p>
            <a:pPr>
              <a:buClr>
                <a:schemeClr val="accent2"/>
              </a:buClr>
              <a:buFont typeface="Arial" pitchFamily="34" charset="0"/>
              <a:buChar char="•"/>
            </a:pPr>
            <a:r>
              <a:rPr lang="en-US" dirty="0" smtClean="0">
                <a:solidFill>
                  <a:schemeClr val="accent2"/>
                </a:solidFill>
              </a:rPr>
              <a:t>Finding out Dependent and Independent variable[labeled data]</a:t>
            </a:r>
          </a:p>
          <a:p>
            <a:pPr>
              <a:buClr>
                <a:schemeClr val="accent2"/>
              </a:buClr>
              <a:buFont typeface="Arial" pitchFamily="34" charset="0"/>
              <a:buChar char="•"/>
            </a:pPr>
            <a:r>
              <a:rPr lang="en-US" dirty="0" smtClean="0">
                <a:solidFill>
                  <a:schemeClr val="accent2"/>
                </a:solidFill>
              </a:rPr>
              <a:t>Exploratory Data analysis and Handling Null values</a:t>
            </a:r>
          </a:p>
          <a:p>
            <a:pPr>
              <a:buClr>
                <a:schemeClr val="accent2"/>
              </a:buClr>
              <a:buFont typeface="Arial" pitchFamily="34" charset="0"/>
              <a:buChar char="•"/>
            </a:pPr>
            <a:r>
              <a:rPr lang="en-US" dirty="0" smtClean="0">
                <a:solidFill>
                  <a:schemeClr val="accent2"/>
                </a:solidFill>
              </a:rPr>
              <a:t>Finding Correlation between Features</a:t>
            </a:r>
          </a:p>
          <a:p>
            <a:pPr>
              <a:buClr>
                <a:schemeClr val="accent2"/>
              </a:buClr>
              <a:buFont typeface="Arial" pitchFamily="34" charset="0"/>
              <a:buChar char="•"/>
            </a:pPr>
            <a:r>
              <a:rPr lang="en-US" dirty="0" smtClean="0">
                <a:solidFill>
                  <a:schemeClr val="accent2"/>
                </a:solidFill>
              </a:rPr>
              <a:t>Model building for predicting energy consumption by the Appliance</a:t>
            </a:r>
          </a:p>
          <a:p>
            <a:pPr>
              <a:buClr>
                <a:schemeClr val="accent2"/>
              </a:buClr>
              <a:buFont typeface="Arial" pitchFamily="34" charset="0"/>
              <a:buChar char="•"/>
            </a:pPr>
            <a:r>
              <a:rPr lang="en-US" dirty="0" smtClean="0">
                <a:solidFill>
                  <a:schemeClr val="accent2"/>
                </a:solidFill>
              </a:rPr>
              <a:t>Perform Model tuning </a:t>
            </a:r>
          </a:p>
          <a:p>
            <a:pPr>
              <a:buClr>
                <a:schemeClr val="accent2"/>
              </a:buClr>
              <a:buFont typeface="Arial" pitchFamily="34" charset="0"/>
              <a:buChar char="•"/>
            </a:pPr>
            <a:r>
              <a:rPr lang="en-US" dirty="0" smtClean="0">
                <a:solidFill>
                  <a:schemeClr val="accent2"/>
                </a:solidFill>
              </a:rPr>
              <a:t>Find the best Model</a:t>
            </a:r>
          </a:p>
        </p:txBody>
      </p:sp>
    </p:spTree>
    <p:extLst>
      <p:ext uri="{BB962C8B-B14F-4D97-AF65-F5344CB8AC3E}">
        <p14:creationId xmlns:p14="http://schemas.microsoft.com/office/powerpoint/2010/main" val="1876714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7974"/>
            <a:ext cx="8520600" cy="572700"/>
          </a:xfrm>
        </p:spPr>
        <p:txBody>
          <a:bodyPr/>
          <a:lstStyle/>
          <a:p>
            <a:r>
              <a:rPr lang="en-US" dirty="0" smtClean="0"/>
              <a:t>Brief Description of Dataset</a:t>
            </a:r>
            <a:endParaRPr lang="en-IN" dirty="0"/>
          </a:p>
        </p:txBody>
      </p:sp>
      <p:sp>
        <p:nvSpPr>
          <p:cNvPr id="3" name="Text Placeholder 2"/>
          <p:cNvSpPr>
            <a:spLocks noGrp="1"/>
          </p:cNvSpPr>
          <p:nvPr>
            <p:ph type="body" idx="1"/>
          </p:nvPr>
        </p:nvSpPr>
        <p:spPr>
          <a:xfrm>
            <a:off x="-71477" y="656086"/>
            <a:ext cx="8520600" cy="3416400"/>
          </a:xfrm>
        </p:spPr>
        <p:txBody>
          <a:bodyPr/>
          <a:lstStyle/>
          <a:p>
            <a:r>
              <a:rPr lang="en-US" sz="1400" dirty="0">
                <a:solidFill>
                  <a:schemeClr val="accent2"/>
                </a:solidFill>
              </a:rPr>
              <a:t>The data set is at 10 min for about 4.5 months. The house temperature and humidity conditions were monitored with a </a:t>
            </a:r>
            <a:r>
              <a:rPr lang="en-US" sz="1400" dirty="0" err="1">
                <a:solidFill>
                  <a:schemeClr val="accent2"/>
                </a:solidFill>
              </a:rPr>
              <a:t>ZigBee</a:t>
            </a:r>
            <a:r>
              <a:rPr lang="en-US" sz="1400" dirty="0">
                <a:solidFill>
                  <a:schemeClr val="accent2"/>
                </a:solidFill>
              </a:rPr>
              <a:t> wireless sensor network. Each wireless node transmitted the temperature and humidity conditions around 3.3 min. Then, the wireless data was averaged for 10 minutes periods. The energy data was logged every 10 minutes with m-bus energy meters. Weather from the nearest airport weather station (</a:t>
            </a:r>
            <a:r>
              <a:rPr lang="en-US" sz="1400" dirty="0" err="1">
                <a:solidFill>
                  <a:schemeClr val="accent2"/>
                </a:solidFill>
              </a:rPr>
              <a:t>Chievres</a:t>
            </a:r>
            <a:r>
              <a:rPr lang="en-US" sz="1400" dirty="0">
                <a:solidFill>
                  <a:schemeClr val="accent2"/>
                </a:solidFill>
              </a:rPr>
              <a:t> Airport, Belgium) was downloaded from a public data set from Reliable Prognosis (rp5.ru) and merged together with the experimental data sets using the date and time column</a:t>
            </a:r>
            <a:r>
              <a:rPr lang="en-US" sz="1400" dirty="0" smtClean="0">
                <a:solidFill>
                  <a:schemeClr val="accent2"/>
                </a:solidFill>
              </a:rPr>
              <a:t>.</a:t>
            </a:r>
            <a:endParaRPr lang="en-IN" sz="1400" dirty="0">
              <a:solidFill>
                <a:schemeClr val="accent2"/>
              </a:solidFill>
            </a:endParaRPr>
          </a:p>
        </p:txBody>
      </p:sp>
      <p:pic>
        <p:nvPicPr>
          <p:cNvPr id="1026" name="Picture 2" descr="The Belgian electricity industry in cha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1872" y="2291822"/>
            <a:ext cx="6066296" cy="2851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655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    Independent Variables                    Dependent variables </a:t>
            </a:r>
            <a:endParaRPr lang="en-IN" sz="2400" dirty="0"/>
          </a:p>
        </p:txBody>
      </p:sp>
      <p:sp>
        <p:nvSpPr>
          <p:cNvPr id="3" name="Text Placeholder 2"/>
          <p:cNvSpPr>
            <a:spLocks noGrp="1"/>
          </p:cNvSpPr>
          <p:nvPr>
            <p:ph type="body" idx="1"/>
          </p:nvPr>
        </p:nvSpPr>
        <p:spPr>
          <a:xfrm>
            <a:off x="311700" y="1152474"/>
            <a:ext cx="3999900" cy="3628531"/>
          </a:xfrm>
        </p:spPr>
        <p:txBody>
          <a:bodyPr/>
          <a:lstStyle/>
          <a:p>
            <a:pPr>
              <a:buClr>
                <a:schemeClr val="accent2"/>
              </a:buClr>
              <a:buFont typeface="Arial" pitchFamily="34" charset="0"/>
              <a:buChar char="•"/>
            </a:pPr>
            <a:r>
              <a:rPr lang="en-US" dirty="0" smtClean="0">
                <a:solidFill>
                  <a:schemeClr val="accent2"/>
                </a:solidFill>
              </a:rPr>
              <a:t>T1 to T9 are variables which indicates temperature of different areas in home.</a:t>
            </a:r>
          </a:p>
          <a:p>
            <a:pPr>
              <a:buClr>
                <a:schemeClr val="accent2"/>
              </a:buClr>
              <a:buFont typeface="Arial" pitchFamily="34" charset="0"/>
              <a:buChar char="•"/>
            </a:pPr>
            <a:r>
              <a:rPr lang="en-US" dirty="0" err="1" smtClean="0">
                <a:solidFill>
                  <a:schemeClr val="accent2"/>
                </a:solidFill>
              </a:rPr>
              <a:t>T_out</a:t>
            </a:r>
            <a:r>
              <a:rPr lang="en-US" dirty="0" smtClean="0">
                <a:solidFill>
                  <a:schemeClr val="accent2"/>
                </a:solidFill>
              </a:rPr>
              <a:t> is the Temperature </a:t>
            </a:r>
            <a:r>
              <a:rPr lang="en-US" dirty="0">
                <a:solidFill>
                  <a:schemeClr val="accent2"/>
                </a:solidFill>
              </a:rPr>
              <a:t>outside (from </a:t>
            </a:r>
            <a:r>
              <a:rPr lang="en-US" dirty="0" err="1">
                <a:solidFill>
                  <a:schemeClr val="accent2"/>
                </a:solidFill>
              </a:rPr>
              <a:t>Chievres</a:t>
            </a:r>
            <a:r>
              <a:rPr lang="en-US" dirty="0">
                <a:solidFill>
                  <a:schemeClr val="accent2"/>
                </a:solidFill>
              </a:rPr>
              <a:t> weather station</a:t>
            </a:r>
            <a:r>
              <a:rPr lang="en-US" dirty="0" smtClean="0">
                <a:solidFill>
                  <a:schemeClr val="accent2"/>
                </a:solidFill>
              </a:rPr>
              <a:t>)</a:t>
            </a:r>
          </a:p>
          <a:p>
            <a:pPr>
              <a:buClr>
                <a:schemeClr val="accent2"/>
              </a:buClr>
              <a:buFont typeface="Arial" pitchFamily="34" charset="0"/>
              <a:buChar char="•"/>
            </a:pPr>
            <a:r>
              <a:rPr lang="en-US" dirty="0" smtClean="0">
                <a:solidFill>
                  <a:schemeClr val="accent2"/>
                </a:solidFill>
              </a:rPr>
              <a:t>RH1 to RH9 are variables which indicates the humidity in different areas of home.</a:t>
            </a:r>
          </a:p>
          <a:p>
            <a:pPr>
              <a:buClr>
                <a:schemeClr val="accent2"/>
              </a:buClr>
              <a:buFont typeface="Arial" pitchFamily="34" charset="0"/>
              <a:buChar char="•"/>
            </a:pPr>
            <a:r>
              <a:rPr lang="en-US" dirty="0" err="1">
                <a:solidFill>
                  <a:schemeClr val="accent2"/>
                </a:solidFill>
              </a:rPr>
              <a:t>RHout</a:t>
            </a:r>
            <a:r>
              <a:rPr lang="en-US" dirty="0" smtClean="0">
                <a:solidFill>
                  <a:schemeClr val="accent2"/>
                </a:solidFill>
              </a:rPr>
              <a:t>, is the </a:t>
            </a:r>
            <a:r>
              <a:rPr lang="en-US" dirty="0">
                <a:solidFill>
                  <a:schemeClr val="accent2"/>
                </a:solidFill>
              </a:rPr>
              <a:t>Humidity outside (from </a:t>
            </a:r>
            <a:r>
              <a:rPr lang="en-US" dirty="0" err="1">
                <a:solidFill>
                  <a:schemeClr val="accent2"/>
                </a:solidFill>
              </a:rPr>
              <a:t>Chievres</a:t>
            </a:r>
            <a:r>
              <a:rPr lang="en-US" dirty="0">
                <a:solidFill>
                  <a:schemeClr val="accent2"/>
                </a:solidFill>
              </a:rPr>
              <a:t> weather station</a:t>
            </a:r>
            <a:r>
              <a:rPr lang="en-US" dirty="0" smtClean="0">
                <a:solidFill>
                  <a:schemeClr val="accent2"/>
                </a:solidFill>
              </a:rPr>
              <a:t>)</a:t>
            </a:r>
          </a:p>
          <a:p>
            <a:pPr>
              <a:buClr>
                <a:schemeClr val="accent2"/>
              </a:buClr>
              <a:buFont typeface="Arial" pitchFamily="34" charset="0"/>
              <a:buChar char="•"/>
            </a:pPr>
            <a:r>
              <a:rPr lang="en-US" dirty="0">
                <a:solidFill>
                  <a:schemeClr val="accent2"/>
                </a:solidFill>
              </a:rPr>
              <a:t>Wind speed : Wind Speed (from </a:t>
            </a:r>
            <a:r>
              <a:rPr lang="en-US" dirty="0" err="1">
                <a:solidFill>
                  <a:schemeClr val="accent2"/>
                </a:solidFill>
              </a:rPr>
              <a:t>Chievres</a:t>
            </a:r>
            <a:r>
              <a:rPr lang="en-US" dirty="0">
                <a:solidFill>
                  <a:schemeClr val="accent2"/>
                </a:solidFill>
              </a:rPr>
              <a:t> weather station), in m/s</a:t>
            </a:r>
          </a:p>
          <a:p>
            <a:pPr>
              <a:buClr>
                <a:schemeClr val="accent2"/>
              </a:buClr>
              <a:buFont typeface="Arial" pitchFamily="34" charset="0"/>
              <a:buChar char="•"/>
            </a:pPr>
            <a:r>
              <a:rPr lang="en-US" dirty="0">
                <a:solidFill>
                  <a:schemeClr val="accent2"/>
                </a:solidFill>
              </a:rPr>
              <a:t>Visibility : Visibility(from </a:t>
            </a:r>
            <a:r>
              <a:rPr lang="en-US" dirty="0" err="1">
                <a:solidFill>
                  <a:schemeClr val="accent2"/>
                </a:solidFill>
              </a:rPr>
              <a:t>Chievres</a:t>
            </a:r>
            <a:r>
              <a:rPr lang="en-US" dirty="0">
                <a:solidFill>
                  <a:schemeClr val="accent2"/>
                </a:solidFill>
              </a:rPr>
              <a:t> weather station), in km</a:t>
            </a:r>
          </a:p>
          <a:p>
            <a:pPr>
              <a:buClr>
                <a:schemeClr val="accent2"/>
              </a:buClr>
              <a:buFont typeface="Arial" pitchFamily="34" charset="0"/>
              <a:buChar char="•"/>
            </a:pPr>
            <a:r>
              <a:rPr lang="en-US" dirty="0" err="1">
                <a:solidFill>
                  <a:schemeClr val="accent2"/>
                </a:solidFill>
              </a:rPr>
              <a:t>Tdewpoint</a:t>
            </a:r>
            <a:r>
              <a:rPr lang="en-US" dirty="0">
                <a:solidFill>
                  <a:schemeClr val="accent2"/>
                </a:solidFill>
              </a:rPr>
              <a:t>: </a:t>
            </a:r>
            <a:r>
              <a:rPr lang="en-US" dirty="0" err="1">
                <a:solidFill>
                  <a:schemeClr val="accent2"/>
                </a:solidFill>
              </a:rPr>
              <a:t>Tdewpoint</a:t>
            </a:r>
            <a:r>
              <a:rPr lang="en-US" dirty="0">
                <a:solidFill>
                  <a:schemeClr val="accent2"/>
                </a:solidFill>
              </a:rPr>
              <a:t> (from </a:t>
            </a:r>
            <a:r>
              <a:rPr lang="en-US" dirty="0" err="1">
                <a:solidFill>
                  <a:schemeClr val="accent2"/>
                </a:solidFill>
              </a:rPr>
              <a:t>Chievres</a:t>
            </a:r>
            <a:r>
              <a:rPr lang="en-US" dirty="0">
                <a:solidFill>
                  <a:schemeClr val="accent2"/>
                </a:solidFill>
              </a:rPr>
              <a:t> weather station), Â°C</a:t>
            </a:r>
          </a:p>
          <a:p>
            <a:pPr marL="139700" indent="0">
              <a:buClr>
                <a:schemeClr val="accent2"/>
              </a:buClr>
              <a:buNone/>
            </a:pPr>
            <a:endParaRPr lang="en-IN" dirty="0">
              <a:solidFill>
                <a:schemeClr val="accent2"/>
              </a:solidFill>
            </a:endParaRPr>
          </a:p>
        </p:txBody>
      </p:sp>
      <p:sp>
        <p:nvSpPr>
          <p:cNvPr id="4" name="Text Placeholder 3"/>
          <p:cNvSpPr>
            <a:spLocks noGrp="1"/>
          </p:cNvSpPr>
          <p:nvPr>
            <p:ph type="body" idx="2"/>
          </p:nvPr>
        </p:nvSpPr>
        <p:spPr/>
        <p:txBody>
          <a:bodyPr/>
          <a:lstStyle/>
          <a:p>
            <a:pPr>
              <a:buClrTx/>
            </a:pPr>
            <a:r>
              <a:rPr lang="en-US" dirty="0" smtClean="0">
                <a:solidFill>
                  <a:schemeClr val="accent2"/>
                </a:solidFill>
              </a:rPr>
              <a:t>Appliances: Is the dependent variable which indicates the consumption of power in Kwh</a:t>
            </a:r>
            <a:endParaRPr lang="en-IN" dirty="0">
              <a:solidFill>
                <a:schemeClr val="accent2"/>
              </a:solidFill>
            </a:endParaRPr>
          </a:p>
        </p:txBody>
      </p:sp>
    </p:spTree>
    <p:extLst>
      <p:ext uri="{BB962C8B-B14F-4D97-AF65-F5344CB8AC3E}">
        <p14:creationId xmlns:p14="http://schemas.microsoft.com/office/powerpoint/2010/main" val="2244987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Exploratory Data Analysis</a:t>
            </a:r>
            <a:endParaRPr lang="en-IN" dirty="0"/>
          </a:p>
        </p:txBody>
      </p:sp>
      <p:sp>
        <p:nvSpPr>
          <p:cNvPr id="3" name="Text Placeholder 2"/>
          <p:cNvSpPr>
            <a:spLocks noGrp="1"/>
          </p:cNvSpPr>
          <p:nvPr>
            <p:ph type="body" idx="1"/>
          </p:nvPr>
        </p:nvSpPr>
        <p:spPr/>
        <p:txBody>
          <a:bodyPr/>
          <a:lstStyle/>
          <a:p>
            <a:pPr>
              <a:buClrTx/>
            </a:pPr>
            <a:r>
              <a:rPr lang="en-US" sz="1600" dirty="0" smtClean="0">
                <a:solidFill>
                  <a:schemeClr val="accent2"/>
                </a:solidFill>
              </a:rPr>
              <a:t>Dataset Contains 19735 Examples and 25 Variables</a:t>
            </a:r>
            <a:r>
              <a:rPr lang="en-IN" sz="1600" dirty="0" smtClean="0">
                <a:solidFill>
                  <a:schemeClr val="accent2"/>
                </a:solidFill>
              </a:rPr>
              <a:t> out of which 24 are Independent Variables and 1 of them is dependent variable.</a:t>
            </a:r>
          </a:p>
          <a:p>
            <a:pPr>
              <a:buClrTx/>
            </a:pPr>
            <a:r>
              <a:rPr lang="en-US" sz="1600" dirty="0" smtClean="0">
                <a:solidFill>
                  <a:schemeClr val="accent2"/>
                </a:solidFill>
              </a:rPr>
              <a:t>Dataset doesn’t contain any null values</a:t>
            </a:r>
          </a:p>
          <a:p>
            <a:pPr>
              <a:buClrTx/>
            </a:pPr>
            <a:r>
              <a:rPr lang="en-IN" sz="1600" dirty="0">
                <a:solidFill>
                  <a:schemeClr val="accent2"/>
                </a:solidFill>
              </a:rPr>
              <a:t>Temperature ranges for all home sensors is between 14.89℃ to 29.86℃ except for T6 for which it is -6.06℃ to 28.29℃. The reason for such low readings is that the sensor is kept </a:t>
            </a:r>
            <a:r>
              <a:rPr lang="en-IN" sz="1600" dirty="0" smtClean="0">
                <a:solidFill>
                  <a:schemeClr val="accent2"/>
                </a:solidFill>
              </a:rPr>
              <a:t>outside.</a:t>
            </a:r>
          </a:p>
          <a:p>
            <a:pPr>
              <a:buClrTx/>
            </a:pPr>
            <a:r>
              <a:rPr lang="en-IN" sz="1600" dirty="0" smtClean="0">
                <a:solidFill>
                  <a:schemeClr val="accent2"/>
                </a:solidFill>
              </a:rPr>
              <a:t>Similarly</a:t>
            </a:r>
            <a:r>
              <a:rPr lang="en-IN" sz="1600" dirty="0">
                <a:solidFill>
                  <a:schemeClr val="accent2"/>
                </a:solidFill>
              </a:rPr>
              <a:t>, </a:t>
            </a:r>
            <a:r>
              <a:rPr lang="en-IN" sz="1600" dirty="0" smtClean="0">
                <a:solidFill>
                  <a:schemeClr val="accent2"/>
                </a:solidFill>
              </a:rPr>
              <a:t>humidity </a:t>
            </a:r>
            <a:r>
              <a:rPr lang="en-IN" sz="1600" dirty="0">
                <a:solidFill>
                  <a:schemeClr val="accent2"/>
                </a:solidFill>
              </a:rPr>
              <a:t>ranges for all home sensors is between 20.60% to 63.36%. Except for RH_5 which is Bathroom humidity and RH_6 which is outside humidity, whose ranges are 29.82% to 96.32% and 1% to 99.9% </a:t>
            </a:r>
            <a:r>
              <a:rPr lang="en-IN" sz="1600" dirty="0" smtClean="0">
                <a:solidFill>
                  <a:schemeClr val="accent2"/>
                </a:solidFill>
              </a:rPr>
              <a:t>respectively.</a:t>
            </a:r>
          </a:p>
          <a:p>
            <a:pPr>
              <a:buClrTx/>
            </a:pPr>
            <a:r>
              <a:rPr lang="en-IN" sz="1600" dirty="0" smtClean="0">
                <a:solidFill>
                  <a:schemeClr val="accent2"/>
                </a:solidFill>
              </a:rPr>
              <a:t>75</a:t>
            </a:r>
            <a:r>
              <a:rPr lang="en-IN" sz="1600" dirty="0">
                <a:solidFill>
                  <a:schemeClr val="accent2"/>
                </a:solidFill>
              </a:rPr>
              <a:t>% of the appliance consumption is between 10wh and 100wh</a:t>
            </a:r>
          </a:p>
          <a:p>
            <a:r>
              <a:rPr lang="en-IN" sz="1600" dirty="0">
                <a:solidFill>
                  <a:schemeClr val="accent2"/>
                </a:solidFill>
              </a:rPr>
              <a:t> </a:t>
            </a:r>
          </a:p>
          <a:p>
            <a:pPr>
              <a:buClrTx/>
            </a:pPr>
            <a:endParaRPr lang="en-IN" sz="1600" dirty="0">
              <a:solidFill>
                <a:schemeClr val="accent2"/>
              </a:solidFill>
            </a:endParaRPr>
          </a:p>
          <a:p>
            <a:endParaRPr lang="en-IN" dirty="0">
              <a:solidFill>
                <a:schemeClr val="accent2"/>
              </a:solidFill>
            </a:endParaRPr>
          </a:p>
          <a:p>
            <a:pPr>
              <a:buClrTx/>
            </a:pPr>
            <a:endParaRPr lang="en-US" dirty="0" smtClean="0">
              <a:solidFill>
                <a:schemeClr val="accent2"/>
              </a:solidFill>
            </a:endParaRPr>
          </a:p>
        </p:txBody>
      </p:sp>
    </p:spTree>
    <p:extLst>
      <p:ext uri="{BB962C8B-B14F-4D97-AF65-F5344CB8AC3E}">
        <p14:creationId xmlns:p14="http://schemas.microsoft.com/office/powerpoint/2010/main" val="3323620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Between Variables</a:t>
            </a:r>
            <a:endParaRPr lang="en-IN" dirty="0"/>
          </a:p>
        </p:txBody>
      </p:sp>
      <p:sp>
        <p:nvSpPr>
          <p:cNvPr id="3" name="Text Placeholder 2"/>
          <p:cNvSpPr>
            <a:spLocks noGrp="1"/>
          </p:cNvSpPr>
          <p:nvPr>
            <p:ph type="body" idx="1"/>
          </p:nvPr>
        </p:nvSpPr>
        <p:spPr/>
        <p:txBody>
          <a:bodyPr/>
          <a:lstStyle/>
          <a:p>
            <a:r>
              <a:rPr lang="en-US" dirty="0" smtClean="0"/>
              <a:t> </a:t>
            </a:r>
            <a:endParaRPr lang="en-IN" dirty="0"/>
          </a:p>
        </p:txBody>
      </p:sp>
      <p:pic>
        <p:nvPicPr>
          <p:cNvPr id="2050" name="Picture 2" descr="C:\Users\SANDE\Downloads\heatmap.png"/>
          <p:cNvPicPr>
            <a:picLocks noChangeAspect="1" noChangeArrowheads="1"/>
          </p:cNvPicPr>
          <p:nvPr/>
        </p:nvPicPr>
        <p:blipFill rotWithShape="1">
          <a:blip r:embed="rId2">
            <a:extLst>
              <a:ext uri="{28A0092B-C50C-407E-A947-70E740481C1C}">
                <a14:useLocalDpi xmlns:a14="http://schemas.microsoft.com/office/drawing/2010/main" val="0"/>
              </a:ext>
            </a:extLst>
          </a:blip>
          <a:srcRect l="7647" r="18293"/>
          <a:stretch/>
        </p:blipFill>
        <p:spPr bwMode="auto">
          <a:xfrm>
            <a:off x="0" y="1020670"/>
            <a:ext cx="8769531" cy="3947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841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between temperature columns</a:t>
            </a:r>
            <a:endParaRPr lang="en-IN" dirty="0"/>
          </a:p>
        </p:txBody>
      </p:sp>
      <p:sp>
        <p:nvSpPr>
          <p:cNvPr id="3" name="Text Placeholder 2"/>
          <p:cNvSpPr>
            <a:spLocks noGrp="1"/>
          </p:cNvSpPr>
          <p:nvPr>
            <p:ph type="body" idx="1"/>
          </p:nvPr>
        </p:nvSpPr>
        <p:spPr/>
        <p:txBody>
          <a:bodyPr/>
          <a:lstStyle/>
          <a:p>
            <a:r>
              <a:rPr lang="en-US" dirty="0" smtClean="0"/>
              <a:t> </a:t>
            </a:r>
            <a:endParaRPr lang="en-IN" dirty="0"/>
          </a:p>
        </p:txBody>
      </p:sp>
      <p:pic>
        <p:nvPicPr>
          <p:cNvPr id="3074" name="Picture 2" descr="C:\Users\SANDE\Downloads\temp_pairplo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631" y="1067820"/>
            <a:ext cx="3627486" cy="364351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6205" y="1096123"/>
            <a:ext cx="3074709" cy="3139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5563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between </a:t>
            </a:r>
            <a:r>
              <a:rPr lang="en-US" dirty="0" smtClean="0"/>
              <a:t>Humidity columns</a:t>
            </a:r>
            <a:endParaRPr lang="en-IN" dirty="0"/>
          </a:p>
        </p:txBody>
      </p:sp>
      <p:sp>
        <p:nvSpPr>
          <p:cNvPr id="3" name="Text Placeholder 2"/>
          <p:cNvSpPr>
            <a:spLocks noGrp="1"/>
          </p:cNvSpPr>
          <p:nvPr>
            <p:ph type="body" idx="1"/>
          </p:nvPr>
        </p:nvSpPr>
        <p:spPr/>
        <p:txBody>
          <a:bodyPr/>
          <a:lstStyle/>
          <a:p>
            <a:r>
              <a:rPr lang="en-US" dirty="0" smtClean="0"/>
              <a:t> </a:t>
            </a:r>
            <a:endParaRPr lang="en-IN" dirty="0"/>
          </a:p>
        </p:txBody>
      </p:sp>
      <p:pic>
        <p:nvPicPr>
          <p:cNvPr id="4098" name="Picture 2" descr="C:\Users\SANDE\Downloads\humidity_pai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6240" y="971641"/>
            <a:ext cx="3706584" cy="3713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694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between </a:t>
            </a:r>
            <a:r>
              <a:rPr lang="en-US" dirty="0" smtClean="0"/>
              <a:t>Weather columns</a:t>
            </a:r>
            <a:endParaRPr lang="en-IN" dirty="0"/>
          </a:p>
        </p:txBody>
      </p:sp>
      <p:sp>
        <p:nvSpPr>
          <p:cNvPr id="3" name="Text Placeholder 2"/>
          <p:cNvSpPr>
            <a:spLocks noGrp="1"/>
          </p:cNvSpPr>
          <p:nvPr>
            <p:ph type="body" idx="1"/>
          </p:nvPr>
        </p:nvSpPr>
        <p:spPr/>
        <p:txBody>
          <a:bodyPr/>
          <a:lstStyle/>
          <a:p>
            <a:r>
              <a:rPr lang="en-US" dirty="0" smtClean="0"/>
              <a:t> </a:t>
            </a:r>
            <a:endParaRPr lang="en-IN" dirty="0"/>
          </a:p>
        </p:txBody>
      </p:sp>
      <p:pic>
        <p:nvPicPr>
          <p:cNvPr id="5122" name="Picture 2" descr="C:\Users\SANDE\Downloads\weather_pai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944" y="1013597"/>
            <a:ext cx="3846467" cy="385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412821"/>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1932</TotalTime>
  <Words>398</Words>
  <Application>Microsoft Office PowerPoint</Application>
  <PresentationFormat>On-screen Show (16:9)</PresentationFormat>
  <Paragraphs>51</Paragraphs>
  <Slides>16</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Montserrat</vt:lpstr>
      <vt:lpstr>Simple Light</vt:lpstr>
      <vt:lpstr>           Capstone Project-2 Appliance Energy Prediction  Presented By: Sandeep R  </vt:lpstr>
      <vt:lpstr>Finding Appliance Energy Consumption</vt:lpstr>
      <vt:lpstr>Brief Description of Dataset</vt:lpstr>
      <vt:lpstr>    Independent Variables                    Dependent variables </vt:lpstr>
      <vt:lpstr>Exploratory Data Analysis</vt:lpstr>
      <vt:lpstr>Correlation Between Variables</vt:lpstr>
      <vt:lpstr>Correlation between temperature columns</vt:lpstr>
      <vt:lpstr>Correlation between Humidity columns</vt:lpstr>
      <vt:lpstr>Correlation between Weather columns</vt:lpstr>
      <vt:lpstr>Distribution of Variables using Histogram</vt:lpstr>
      <vt:lpstr>Dependent Variable[Target Variable]</vt:lpstr>
      <vt:lpstr>Model Selection</vt:lpstr>
      <vt:lpstr>Predicted values of SVR </vt:lpstr>
      <vt:lpstr>Predicted values of Linear Regression </vt:lpstr>
      <vt:lpstr> </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Project-1 Global Terrorism Analysis  Presented By: Sandeep R</dc:title>
  <dc:creator>SANDEEP R</dc:creator>
  <cp:lastModifiedBy>SANDEEP R</cp:lastModifiedBy>
  <cp:revision>16</cp:revision>
  <dcterms:modified xsi:type="dcterms:W3CDTF">2021-06-18T16:21:00Z</dcterms:modified>
</cp:coreProperties>
</file>